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/>
    <p:restoredTop sz="94719"/>
  </p:normalViewPr>
  <p:slideViewPr>
    <p:cSldViewPr snapToGrid="0">
      <p:cViewPr varScale="1">
        <p:scale>
          <a:sx n="148" d="100"/>
          <a:sy n="148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D2654-F91F-B741-A5D3-D76C67B14E45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2FE4B-56C3-C54F-B73C-C1A1A9FA93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10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57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38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618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917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224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9852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25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2FE4B-56C3-C54F-B73C-C1A1A9FA93D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34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84B3-ABF1-2D18-20C7-8C40116E5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CC8FD6-3546-5006-416E-215BCF4A7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6F95A-F683-4079-6E66-7BC7BEAC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1FD41-A843-12AC-5CCF-0421AE5A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EE05-7B83-7375-4FAB-1CB3A6C2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574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17A79-8C51-B27D-A3AE-CC524EDD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0E950E-5778-DE95-08C7-B2ECFC060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EA49C-3692-C8FA-FCAB-2620F7A3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1C0EC-D467-B7A5-F1F7-F6A7C3A1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C54E1-60D5-F4CB-EEAB-EE5778D4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09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D7AA32-0EF9-4E5F-0DDF-10946ED8B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1F439E-EB93-4C1F-10B5-0346BB992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16F43-0788-4D4F-E679-0B05D7AC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47515-9D9C-6975-F371-387F70C1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D9A83-8CAE-8C86-E800-E61683B7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145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12BB0-57A8-65FD-A22E-9A61927C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41CBE-495E-2D54-4782-A10058AE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7AD491-5027-DE51-17BC-1B8D795E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D1740-2EF1-2F1D-42E6-A904F7A9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99AEE-BF4F-BE46-F698-BCBE0E3D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993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A093B-E4DA-7D8C-7199-7C576BE4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B637-54C6-FDE6-B4BC-5162F7547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9C6D5-E0B6-686A-2460-95E9A7EB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CEF51-FE8A-0023-5D7E-C29BF928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BD1E2-E919-3144-CF30-8B16C76E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292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9C810-A3BC-D90B-3169-1A72CD7B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BBA0E-42BB-5FAF-B317-C2400B37B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DC7554-DC01-22B3-2BB2-C7495ACCC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58EF4D-A665-B73C-F014-F1779ECF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4A901-7B97-A290-5EDD-66C3279C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4F4CD4-5B7B-9E21-30D8-940EF840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050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7BF7-E318-DB36-3F74-90D9FDA8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A7A16-D517-3D48-3BE9-C8DEE0557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86348-073B-FCE4-E4C9-CF10E971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A21943-E7D4-EEA6-4DF3-CA7ED70B9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10BA9E-6EBB-FFFB-39C4-3B1B5FF97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58F5B-123C-BE24-66B2-262627D0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6C976F-A251-7D07-9903-B849F71B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B01C1B-BD9D-353B-3122-665DF93F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097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5581F-C37D-6A29-E46A-37302D25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4E66BD-8374-B4CE-03C8-9CC022BB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5C4876-F5D4-D81A-98A4-10FCE55E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662368-23E3-5930-3CF2-2CC02355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5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959E1E-0242-42EA-3F1F-FF1F82C7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C450CB-9256-3CBC-75E8-F0B1CF39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1564B-F733-575F-1821-7038E786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217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F81F2-AB13-ACFA-DFF4-30744083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05E0D-7833-B9E0-4331-A89BD560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97EFCB-D660-9A94-3FCB-1967FA12A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A76B1-A885-7772-76CC-EF44FCA1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683BF2-66E8-0152-B7D8-16B85A73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1F6EA-5BDE-5CBF-494A-DEAB0D75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388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B7850-DC3C-0F7E-7CEA-5D4CD536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033971-8B49-3A61-4002-2E954ED00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57A75-EC6D-E00E-D9FF-5118D2CD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2D57D-ABE5-99DA-962D-0E78299C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E3645B-0320-DA4E-DE5A-8624E7B3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BFDCC9-475A-80A5-DD05-16FEF6C6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0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B1C23B-1432-A51A-7B2B-2A8F5373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4291A-A825-0DA1-3B0E-822290EC6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A907F-E88E-9C19-E4A9-D3B19F1C5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06559-6F30-3943-9C65-711EFBCEA46D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13402-F376-07DC-50AC-2CB323ED8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F73C0-9AE6-501E-E71B-970F12D9A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0C080-468A-FF4E-9D04-16799237E7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535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9562C44-A321-F90D-8633-9C5BAA36EE34}"/>
              </a:ext>
            </a:extLst>
          </p:cNvPr>
          <p:cNvGrpSpPr/>
          <p:nvPr/>
        </p:nvGrpSpPr>
        <p:grpSpPr>
          <a:xfrm>
            <a:off x="2347877" y="2099884"/>
            <a:ext cx="7496244" cy="2389105"/>
            <a:chOff x="2347877" y="2099884"/>
            <a:chExt cx="7496244" cy="23891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DD2C23-DDE0-C146-EAC2-7FB489B673B3}"/>
                </a:ext>
              </a:extLst>
            </p:cNvPr>
            <p:cNvSpPr txBox="1"/>
            <p:nvPr/>
          </p:nvSpPr>
          <p:spPr>
            <a:xfrm>
              <a:off x="3348324" y="3842658"/>
              <a:ext cx="5495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1800" dirty="0">
                  <a:solidFill>
                    <a:schemeClr val="bg1">
                      <a:lumMod val="65000"/>
                    </a:schemeClr>
                  </a:solidFill>
                  <a:effectLst/>
                  <a:latin typeface="NimbusRomNo9L"/>
                </a:rPr>
                <a:t>Scheduling solution for home-alone child utilizing AI/ML </a:t>
              </a:r>
              <a:endParaRPr lang="en" altLang="ko-Kore-KR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kumimoji="1" lang="ko-Kore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56A1A23-FAA6-D539-CAB1-25A1B8FF4291}"/>
                </a:ext>
              </a:extLst>
            </p:cNvPr>
            <p:cNvGrpSpPr/>
            <p:nvPr/>
          </p:nvGrpSpPr>
          <p:grpSpPr>
            <a:xfrm>
              <a:off x="2347877" y="2099884"/>
              <a:ext cx="7496244" cy="1569660"/>
              <a:chOff x="1858020" y="2099884"/>
              <a:chExt cx="7496244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D33296-1A87-3E1F-5F65-AB7D083A0D6D}"/>
                  </a:ext>
                </a:extLst>
              </p:cNvPr>
              <p:cNvSpPr txBox="1"/>
              <p:nvPr/>
            </p:nvSpPr>
            <p:spPr>
              <a:xfrm>
                <a:off x="2837736" y="2099884"/>
                <a:ext cx="651652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600" b="1" dirty="0"/>
                  <a:t>Home Alone</a:t>
                </a:r>
                <a:endParaRPr kumimoji="1" lang="ko-Kore-KR" altLang="en-US" sz="9600" b="1" dirty="0"/>
              </a:p>
            </p:txBody>
          </p:sp>
          <p:pic>
            <p:nvPicPr>
              <p:cNvPr id="7" name="그래픽 6">
                <a:extLst>
                  <a:ext uri="{FF2B5EF4-FFF2-40B4-BE49-F238E27FC236}">
                    <a16:creationId xmlns:a16="http://schemas.microsoft.com/office/drawing/2014/main" id="{CBD8DAF9-7C0B-BB81-06E0-E5551717D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58020" y="2432957"/>
                <a:ext cx="903514" cy="9035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6362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1270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MOTIVATION</a:t>
            </a:r>
            <a:endParaRPr kumimoji="1" lang="ko-Kore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9BDBD0-EF90-A800-6E51-772D13965D3C}"/>
              </a:ext>
            </a:extLst>
          </p:cNvPr>
          <p:cNvGrpSpPr/>
          <p:nvPr/>
        </p:nvGrpSpPr>
        <p:grpSpPr>
          <a:xfrm>
            <a:off x="2258571" y="1404257"/>
            <a:ext cx="2993572" cy="3524848"/>
            <a:chOff x="1887309" y="1404257"/>
            <a:chExt cx="2993572" cy="35248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066C24E-F1F8-729C-DFB3-312B6905A219}"/>
                </a:ext>
              </a:extLst>
            </p:cNvPr>
            <p:cNvGrpSpPr/>
            <p:nvPr/>
          </p:nvGrpSpPr>
          <p:grpSpPr>
            <a:xfrm>
              <a:off x="1887309" y="1404257"/>
              <a:ext cx="2993572" cy="2993572"/>
              <a:chOff x="1887309" y="1404257"/>
              <a:chExt cx="2993572" cy="299357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7629F94-2028-4615-6F85-DD43848999BA}"/>
                  </a:ext>
                </a:extLst>
              </p:cNvPr>
              <p:cNvSpPr/>
              <p:nvPr/>
            </p:nvSpPr>
            <p:spPr>
              <a:xfrm>
                <a:off x="1887309" y="1404257"/>
                <a:ext cx="2993572" cy="2993572"/>
              </a:xfrm>
              <a:prstGeom prst="ellipse">
                <a:avLst/>
              </a:prstGeom>
              <a:noFill/>
              <a:ln w="57150">
                <a:solidFill>
                  <a:srgbClr val="9CF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B95CA81-0C96-C4DF-25F9-79AA9E9E2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2005" y="1721077"/>
                <a:ext cx="817789" cy="81778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1FE074D-1219-F2A8-4400-729FD5275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4029" y="2315254"/>
                <a:ext cx="1420133" cy="1420133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4481F-60C3-A624-2680-2685E37A963D}"/>
                </a:ext>
              </a:extLst>
            </p:cNvPr>
            <p:cNvSpPr txBox="1"/>
            <p:nvPr/>
          </p:nvSpPr>
          <p:spPr>
            <a:xfrm>
              <a:off x="2029750" y="4528995"/>
              <a:ext cx="27086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000" dirty="0"/>
                <a:t>declination of birth rate</a:t>
              </a:r>
              <a:endParaRPr kumimoji="1" lang="ko-Kore-KR" altLang="en-US" sz="2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8E1E2A-81AC-CC0A-653A-C601DDD76AD6}"/>
              </a:ext>
            </a:extLst>
          </p:cNvPr>
          <p:cNvGrpSpPr/>
          <p:nvPr/>
        </p:nvGrpSpPr>
        <p:grpSpPr>
          <a:xfrm>
            <a:off x="6939859" y="1404257"/>
            <a:ext cx="3029740" cy="3524848"/>
            <a:chOff x="7100610" y="1404257"/>
            <a:chExt cx="3029740" cy="352484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F6EF1FC-50D0-7DF4-D1B9-F5DCF955DD85}"/>
                </a:ext>
              </a:extLst>
            </p:cNvPr>
            <p:cNvGrpSpPr/>
            <p:nvPr/>
          </p:nvGrpSpPr>
          <p:grpSpPr>
            <a:xfrm>
              <a:off x="7119257" y="1404257"/>
              <a:ext cx="2993572" cy="2993572"/>
              <a:chOff x="7119257" y="1524000"/>
              <a:chExt cx="2993572" cy="2993572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6758DFFF-F6E5-D491-7E4B-6A57A14116D2}"/>
                  </a:ext>
                </a:extLst>
              </p:cNvPr>
              <p:cNvSpPr/>
              <p:nvPr/>
            </p:nvSpPr>
            <p:spPr>
              <a:xfrm>
                <a:off x="7119257" y="1524000"/>
                <a:ext cx="2993572" cy="2993572"/>
              </a:xfrm>
              <a:prstGeom prst="ellipse">
                <a:avLst/>
              </a:prstGeom>
              <a:noFill/>
              <a:ln w="57150">
                <a:solidFill>
                  <a:srgbClr val="9CF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E33B912-1DDE-EB1E-BDD7-45127ADF7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9914" y="2397348"/>
                <a:ext cx="1511132" cy="151113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07C22DF-AF0C-F092-8BAF-B60DB8398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3633" y="1808960"/>
                <a:ext cx="686362" cy="686362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E19CFD-570C-54AF-BB67-AB3275A804C2}"/>
                </a:ext>
              </a:extLst>
            </p:cNvPr>
            <p:cNvSpPr txBox="1"/>
            <p:nvPr/>
          </p:nvSpPr>
          <p:spPr>
            <a:xfrm>
              <a:off x="7100610" y="4528995"/>
              <a:ext cx="3029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000" dirty="0"/>
                <a:t>dual income family growth</a:t>
              </a:r>
              <a:endParaRPr kumimoji="1" lang="ko-Kore-KR" altLang="en-US" sz="2000" dirty="0"/>
            </a:p>
          </p:txBody>
        </p:sp>
      </p:grp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A6488247-F475-A494-0F8B-C841E0828731}"/>
              </a:ext>
            </a:extLst>
          </p:cNvPr>
          <p:cNvSpPr/>
          <p:nvPr/>
        </p:nvSpPr>
        <p:spPr>
          <a:xfrm>
            <a:off x="3239214" y="5602931"/>
            <a:ext cx="710066" cy="3374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2D7C01-15C1-B4D0-B821-59773E405877}"/>
              </a:ext>
            </a:extLst>
          </p:cNvPr>
          <p:cNvSpPr txBox="1"/>
          <p:nvPr/>
        </p:nvSpPr>
        <p:spPr>
          <a:xfrm>
            <a:off x="3976092" y="5540828"/>
            <a:ext cx="4239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b="1" dirty="0"/>
              <a:t>child care has been major issue.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68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2045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PROBLEM STATEMENT</a:t>
            </a:r>
            <a:endParaRPr kumimoji="1" lang="ko-Kore-KR" altLang="en-US" sz="16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7F7B02-9D81-0652-CD62-C88872427691}"/>
              </a:ext>
            </a:extLst>
          </p:cNvPr>
          <p:cNvGrpSpPr/>
          <p:nvPr/>
        </p:nvGrpSpPr>
        <p:grpSpPr>
          <a:xfrm>
            <a:off x="1937330" y="1244938"/>
            <a:ext cx="3439040" cy="4097923"/>
            <a:chOff x="1945956" y="1244938"/>
            <a:chExt cx="3439040" cy="409792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4DDA3B9-E905-6B7C-5D65-A70C31346DA8}"/>
                </a:ext>
              </a:extLst>
            </p:cNvPr>
            <p:cNvGrpSpPr/>
            <p:nvPr/>
          </p:nvGrpSpPr>
          <p:grpSpPr>
            <a:xfrm>
              <a:off x="1945956" y="1244938"/>
              <a:ext cx="3439040" cy="3621931"/>
              <a:chOff x="1376620" y="1244938"/>
              <a:chExt cx="3439040" cy="36219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EDAF80D-64DE-695B-9843-7B8008546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1700" y="1244938"/>
                <a:ext cx="1643960" cy="336098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78E2EA-4F3F-FD6E-9E67-8EE28A8C1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6620" y="1244938"/>
                <a:ext cx="1795080" cy="3621931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19D52C-7333-24A0-937F-09C64B443D93}"/>
                </a:ext>
              </a:extLst>
            </p:cNvPr>
            <p:cNvSpPr txBox="1"/>
            <p:nvPr/>
          </p:nvSpPr>
          <p:spPr>
            <a:xfrm>
              <a:off x="2304456" y="4758086"/>
              <a:ext cx="2873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ko-Kore-KR" sz="1600" b="1" dirty="0"/>
                <a:t>Keeping track of the child`s</a:t>
              </a:r>
            </a:p>
            <a:p>
              <a:pPr algn="ctr"/>
              <a:r>
                <a:rPr lang="en" altLang="ko-Kore-KR" sz="1600" b="1" dirty="0"/>
                <a:t> location at home is unavailable</a:t>
              </a:r>
              <a:endParaRPr kumimoji="1" lang="ko-Kore-KR" altLang="en-US" sz="16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5B89C3-A96C-D0EE-CA39-3CB159004B3E}"/>
              </a:ext>
            </a:extLst>
          </p:cNvPr>
          <p:cNvGrpSpPr/>
          <p:nvPr/>
        </p:nvGrpSpPr>
        <p:grpSpPr>
          <a:xfrm>
            <a:off x="7139066" y="1244938"/>
            <a:ext cx="3439040" cy="4097923"/>
            <a:chOff x="7139066" y="1244938"/>
            <a:chExt cx="3439040" cy="409792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CFE110A-C5CC-F7E9-D2B0-612581104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066" y="1244938"/>
              <a:ext cx="3439040" cy="3439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9BAD50-83F8-2946-9658-D264B394E906}"/>
                </a:ext>
              </a:extLst>
            </p:cNvPr>
            <p:cNvSpPr txBox="1"/>
            <p:nvPr/>
          </p:nvSpPr>
          <p:spPr>
            <a:xfrm>
              <a:off x="7577741" y="4758086"/>
              <a:ext cx="25039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ko-Kore-KR" sz="1600" b="1" dirty="0"/>
                <a:t>Schedule control cannot be</a:t>
              </a:r>
            </a:p>
            <a:p>
              <a:pPr algn="ctr"/>
              <a:r>
                <a:rPr lang="en" altLang="ko-Kore-KR" sz="1600" b="1" dirty="0"/>
                <a:t> done by parents 100%</a:t>
              </a:r>
              <a:endParaRPr kumimoji="1" lang="ko-Kore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884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259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/>
              <a:t>Requirements&amp; Specification</a:t>
            </a:r>
            <a:endParaRPr kumimoji="1" lang="ko-Kore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6CF8EB-0383-7E57-06E9-7ADAF58C7708}"/>
              </a:ext>
            </a:extLst>
          </p:cNvPr>
          <p:cNvGrpSpPr/>
          <p:nvPr/>
        </p:nvGrpSpPr>
        <p:grpSpPr>
          <a:xfrm>
            <a:off x="1670888" y="717907"/>
            <a:ext cx="5818605" cy="1078998"/>
            <a:chOff x="1638213" y="1112569"/>
            <a:chExt cx="5818605" cy="10789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8494C7-B65B-C01E-1E83-10B657E7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213" y="1235052"/>
              <a:ext cx="604800" cy="604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5D043-5BB1-E6BC-79F4-C2251EF99DD3}"/>
                </a:ext>
              </a:extLst>
            </p:cNvPr>
            <p:cNvSpPr txBox="1"/>
            <p:nvPr/>
          </p:nvSpPr>
          <p:spPr>
            <a:xfrm>
              <a:off x="2329132" y="1112569"/>
              <a:ext cx="753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Login</a:t>
              </a:r>
              <a:endParaRPr kumimoji="1" lang="ko-Kore-KR" altLang="en-US" sz="2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E921CA-49B1-C47A-C545-92A5DF8AF5F6}"/>
                </a:ext>
              </a:extLst>
            </p:cNvPr>
            <p:cNvSpPr txBox="1"/>
            <p:nvPr/>
          </p:nvSpPr>
          <p:spPr>
            <a:xfrm>
              <a:off x="2329132" y="1398721"/>
              <a:ext cx="5127686" cy="7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ko-Kore-KR" sz="1600" dirty="0"/>
                <a:t>used for identification</a:t>
              </a:r>
            </a:p>
            <a:p>
              <a:pPr>
                <a:lnSpc>
                  <a:spcPct val="150000"/>
                </a:lnSpc>
              </a:pPr>
              <a:r>
                <a:rPr lang="en" altLang="ko-Kore-KR" sz="1600" dirty="0"/>
                <a:t>pressing the button → page will connect to Google Account</a:t>
              </a:r>
              <a:endParaRPr kumimoji="1" lang="ko-Kore-KR" altLang="en-US" sz="16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F8793F-737E-73B8-B4F3-1A9A27793DED}"/>
              </a:ext>
            </a:extLst>
          </p:cNvPr>
          <p:cNvGrpSpPr/>
          <p:nvPr/>
        </p:nvGrpSpPr>
        <p:grpSpPr>
          <a:xfrm>
            <a:off x="1670888" y="2070244"/>
            <a:ext cx="5795393" cy="2186993"/>
            <a:chOff x="1638213" y="2836013"/>
            <a:chExt cx="5795393" cy="21869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7ACFA2-5753-3E42-0785-40D64A4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8213" y="2957193"/>
              <a:ext cx="604800" cy="604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A8DFA1-8294-430B-B18C-6A75ABB62BAC}"/>
                </a:ext>
              </a:extLst>
            </p:cNvPr>
            <p:cNvSpPr txBox="1"/>
            <p:nvPr/>
          </p:nvSpPr>
          <p:spPr>
            <a:xfrm>
              <a:off x="2329132" y="2836013"/>
              <a:ext cx="1307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/>
                <a:t>Main</a:t>
              </a:r>
              <a:r>
                <a:rPr kumimoji="1" lang="ko-KR" altLang="en-US" sz="2000" b="1" dirty="0"/>
                <a:t> </a:t>
              </a:r>
              <a:r>
                <a:rPr kumimoji="1" lang="en-US" altLang="ko-KR" sz="2000" b="1" dirty="0"/>
                <a:t>page</a:t>
              </a:r>
              <a:endParaRPr kumimoji="1" lang="ko-Kore-KR" altLang="en-US" sz="20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2C0209-10AF-4EF2-8FAB-716458620CB3}"/>
                </a:ext>
              </a:extLst>
            </p:cNvPr>
            <p:cNvSpPr txBox="1"/>
            <p:nvPr/>
          </p:nvSpPr>
          <p:spPr>
            <a:xfrm>
              <a:off x="2329132" y="3122165"/>
              <a:ext cx="5104474" cy="1900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ko-Kore-KR" sz="1600" dirty="0"/>
                <a:t>showing kid`s current status</a:t>
              </a:r>
            </a:p>
            <a:p>
              <a:pPr>
                <a:lnSpc>
                  <a:spcPct val="150000"/>
                </a:lnSpc>
              </a:pPr>
              <a:r>
                <a:rPr lang="en" altLang="ko-Kore-KR" sz="1600" dirty="0"/>
                <a:t>showing kid`s current schedule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/>
                <a:t>      </a:t>
              </a: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</a:t>
              </a:r>
              <a:r>
                <a:rPr lang="en" altLang="ko-Kore-KR" sz="1600" dirty="0"/>
                <a:t>the time remaining until the most immediate schedule</a:t>
              </a:r>
              <a:endParaRPr kumimoji="1" lang="en-US" altLang="ko-Kore-KR" sz="1600" dirty="0"/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/>
                <a:t>      </a:t>
              </a: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</a:t>
              </a:r>
              <a:r>
                <a:rPr lang="en" altLang="ko-Kore-KR" sz="1600" dirty="0"/>
                <a:t>place where schedule is taken</a:t>
              </a:r>
              <a:endParaRPr kumimoji="1" lang="en-US" altLang="ko-Kore-KR" sz="1600" dirty="0"/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/>
                <a:t>      </a:t>
              </a: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</a:t>
              </a:r>
              <a:r>
                <a:rPr lang="en" altLang="ko-Kore-KR" sz="1600" dirty="0"/>
                <a:t>the starting time of the next event</a:t>
              </a:r>
              <a:endParaRPr kumimoji="1" lang="ko-Kore-KR" altLang="en-US" sz="16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1F3260-158A-4244-1F1F-2DC50CCB0493}"/>
              </a:ext>
            </a:extLst>
          </p:cNvPr>
          <p:cNvGrpSpPr/>
          <p:nvPr/>
        </p:nvGrpSpPr>
        <p:grpSpPr>
          <a:xfrm>
            <a:off x="1670888" y="4488562"/>
            <a:ext cx="6432812" cy="2405692"/>
            <a:chOff x="1638213" y="2836013"/>
            <a:chExt cx="6432812" cy="21869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E5C769-0AB7-E3A2-7D10-869D727DCC08}"/>
                </a:ext>
              </a:extLst>
            </p:cNvPr>
            <p:cNvSpPr txBox="1"/>
            <p:nvPr/>
          </p:nvSpPr>
          <p:spPr>
            <a:xfrm>
              <a:off x="2329132" y="2836013"/>
              <a:ext cx="2822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Schedule managing page</a:t>
              </a:r>
              <a:endParaRPr kumimoji="1" lang="ko-Kore-KR" altLang="en-US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C8F7-0330-72C9-3F84-99E2E972D325}"/>
                </a:ext>
              </a:extLst>
            </p:cNvPr>
            <p:cNvSpPr txBox="1"/>
            <p:nvPr/>
          </p:nvSpPr>
          <p:spPr>
            <a:xfrm>
              <a:off x="2329132" y="3122165"/>
              <a:ext cx="5741893" cy="1900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ko-Kore-KR" sz="1600" dirty="0"/>
                <a:t>Schedule add button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      </a:t>
              </a:r>
              <a:r>
                <a:rPr lang="en-US" altLang="ko-KR" sz="1600" dirty="0"/>
                <a:t>-</a:t>
              </a:r>
              <a:r>
                <a:rPr lang="ko-KR" altLang="en-US" sz="1600" dirty="0"/>
                <a:t> </a:t>
              </a:r>
              <a:r>
                <a:rPr lang="en" altLang="ko-Kore-KR" sz="1600" dirty="0"/>
                <a:t>add schedule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(</a:t>
              </a:r>
              <a:r>
                <a:rPr lang="en" altLang="ko-Kore-KR" sz="1600" dirty="0"/>
                <a:t>containing values of title, timestamp,</a:t>
              </a:r>
              <a:r>
                <a:rPr lang="ko-KR" altLang="en-US" sz="1600" dirty="0"/>
                <a:t> </a:t>
              </a:r>
              <a:r>
                <a:rPr lang="en" altLang="ko-Kore-KR" sz="1600" dirty="0"/>
                <a:t>location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)</a:t>
              </a:r>
              <a:endParaRPr lang="en" altLang="ko-Kore-KR" sz="1600" dirty="0"/>
            </a:p>
            <a:p>
              <a:pPr>
                <a:lnSpc>
                  <a:spcPct val="150000"/>
                </a:lnSpc>
              </a:pPr>
              <a:r>
                <a:rPr lang="en" altLang="ko-Kore-KR" sz="1600" dirty="0"/>
                <a:t>Schedule table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/>
                <a:t>      </a:t>
              </a: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</a:t>
              </a:r>
              <a:r>
                <a:rPr lang="en" altLang="ko-Kore-KR" sz="1600" dirty="0"/>
                <a:t>modify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(</a:t>
              </a:r>
              <a:r>
                <a:rPr lang="en" altLang="ko-Kore-KR" sz="1600" dirty="0"/>
                <a:t>modify pop-up button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)</a:t>
              </a:r>
              <a:endParaRPr kumimoji="1" lang="en-US" altLang="ko-Kore-KR" sz="1600" dirty="0"/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/>
                <a:t>      </a:t>
              </a: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</a:t>
              </a:r>
              <a:r>
                <a:rPr lang="en" altLang="ko-Kore-KR" sz="1600" dirty="0"/>
                <a:t>delete button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(</a:t>
              </a:r>
              <a:r>
                <a:rPr lang="en" altLang="ko-Kore-KR" sz="1600" dirty="0"/>
                <a:t>clicking the delete button</a:t>
              </a:r>
              <a:r>
                <a:rPr lang="ko-KR" altLang="en-US" sz="1600" dirty="0"/>
                <a:t> </a:t>
              </a:r>
              <a:r>
                <a:rPr lang="en" altLang="ko-Kore-KR" sz="1600" dirty="0"/>
                <a:t>→</a:t>
              </a:r>
              <a:r>
                <a:rPr lang="ko-KR" altLang="en-US" sz="1600" dirty="0"/>
                <a:t> </a:t>
              </a:r>
              <a:r>
                <a:rPr lang="en" altLang="ko-Kore-KR" sz="1600" dirty="0"/>
                <a:t>pop-up message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)</a:t>
              </a:r>
              <a:r>
                <a:rPr lang="ko-KR" altLang="en-US" sz="1600" dirty="0"/>
                <a:t> </a:t>
              </a:r>
              <a:endParaRPr kumimoji="1" lang="en-US" altLang="ko-Kore-KR" sz="1600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93CEF0-8A2E-A669-B14B-AE64A62B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213" y="2970739"/>
              <a:ext cx="655200" cy="594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34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E581B67-7606-9528-C0FF-4AF2A39B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782" y="3224476"/>
            <a:ext cx="655201" cy="655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259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/>
              <a:t>Requirements&amp; Specification</a:t>
            </a:r>
            <a:endParaRPr kumimoji="1" lang="ko-Kore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B2B18-F7F2-5063-5063-21BDD7753CFA}"/>
              </a:ext>
            </a:extLst>
          </p:cNvPr>
          <p:cNvSpPr txBox="1"/>
          <p:nvPr/>
        </p:nvSpPr>
        <p:spPr>
          <a:xfrm>
            <a:off x="2336702" y="3028890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Location detector</a:t>
            </a:r>
            <a:endParaRPr kumimoji="1" lang="ko-Kore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AD1FC-0B6C-BD08-89CA-DCFD5033B685}"/>
              </a:ext>
            </a:extLst>
          </p:cNvPr>
          <p:cNvSpPr txBox="1"/>
          <p:nvPr/>
        </p:nvSpPr>
        <p:spPr>
          <a:xfrm>
            <a:off x="2336702" y="3343657"/>
            <a:ext cx="5160452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600" dirty="0"/>
              <a:t>find location in the house whether kid is in the house or not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" altLang="ko-Kore-KR" sz="1600" dirty="0"/>
              <a:t>cannot pinpoint its direct location but sort of info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89396EA-6B3A-9A81-CD66-31569599B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44" t="31328" r="27748" b="17335"/>
          <a:stretch/>
        </p:blipFill>
        <p:spPr>
          <a:xfrm>
            <a:off x="2057981" y="4523631"/>
            <a:ext cx="2401578" cy="17826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1C231C-1336-D8B6-287E-40FCA6BD6E8F}"/>
              </a:ext>
            </a:extLst>
          </p:cNvPr>
          <p:cNvSpPr txBox="1"/>
          <p:nvPr/>
        </p:nvSpPr>
        <p:spPr>
          <a:xfrm>
            <a:off x="4856661" y="4662285"/>
            <a:ext cx="1788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b="1" dirty="0"/>
              <a:t>LG vacuum cleaner</a:t>
            </a:r>
            <a:endParaRPr kumimoji="1" lang="ko-Kore-KR" altLang="en-US" sz="1600" b="1" dirty="0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7CCC9AFE-2256-B90C-397F-BE7E06A4B870}"/>
              </a:ext>
            </a:extLst>
          </p:cNvPr>
          <p:cNvSpPr/>
          <p:nvPr/>
        </p:nvSpPr>
        <p:spPr>
          <a:xfrm>
            <a:off x="4598043" y="5083096"/>
            <a:ext cx="258618" cy="1740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8622F3-8681-171B-8BFB-F3C9E57DDDFE}"/>
              </a:ext>
            </a:extLst>
          </p:cNvPr>
          <p:cNvSpPr txBox="1"/>
          <p:nvPr/>
        </p:nvSpPr>
        <p:spPr>
          <a:xfrm>
            <a:off x="4856661" y="5000839"/>
            <a:ext cx="4188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/>
              <a:t>5 photos, detecting state(whether he is sleeping</a:t>
            </a:r>
            <a:endParaRPr kumimoji="1" lang="ko-Kore-KR" altLang="en-US" sz="1600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AA54D4E3-608B-91A3-BC3E-7DB70F8BEC32}"/>
              </a:ext>
            </a:extLst>
          </p:cNvPr>
          <p:cNvSpPr/>
          <p:nvPr/>
        </p:nvSpPr>
        <p:spPr>
          <a:xfrm>
            <a:off x="4598043" y="5421450"/>
            <a:ext cx="258618" cy="1740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ED44F-410F-B2C2-86DA-03AADE718B40}"/>
              </a:ext>
            </a:extLst>
          </p:cNvPr>
          <p:cNvSpPr txBox="1"/>
          <p:nvPr/>
        </p:nvSpPr>
        <p:spPr>
          <a:xfrm>
            <a:off x="4856661" y="5339193"/>
            <a:ext cx="5679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600" dirty="0"/>
              <a:t>f</a:t>
            </a:r>
            <a:r>
              <a:rPr lang="en" altLang="ko-Kore-KR" sz="1600" dirty="0"/>
              <a:t>ace </a:t>
            </a:r>
            <a:r>
              <a:rPr lang="en" altLang="ko-Kore-KR" sz="1600" dirty="0" err="1"/>
              <a:t>detectopn</a:t>
            </a:r>
            <a:r>
              <a:rPr lang="en" altLang="ko-Kore-KR" sz="1600" dirty="0"/>
              <a:t>, precise </a:t>
            </a:r>
            <a:r>
              <a:rPr lang="en" altLang="ko-Kore-KR" sz="1600" dirty="0" err="1"/>
              <a:t>dection</a:t>
            </a:r>
            <a:r>
              <a:rPr lang="en" altLang="ko-Kore-KR" sz="1600" dirty="0"/>
              <a:t> for the object really he is the kid</a:t>
            </a:r>
            <a:endParaRPr kumimoji="1" lang="ko-Kore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FEAD2B-12AE-F42C-0224-D850091A01C0}"/>
              </a:ext>
            </a:extLst>
          </p:cNvPr>
          <p:cNvGrpSpPr/>
          <p:nvPr/>
        </p:nvGrpSpPr>
        <p:grpSpPr>
          <a:xfrm>
            <a:off x="1526070" y="1280165"/>
            <a:ext cx="5214466" cy="1105284"/>
            <a:chOff x="1453846" y="5166147"/>
            <a:chExt cx="5214466" cy="11052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D19711-D7C6-7553-A778-BE022B95909E}"/>
                </a:ext>
              </a:extLst>
            </p:cNvPr>
            <p:cNvSpPr txBox="1"/>
            <p:nvPr/>
          </p:nvSpPr>
          <p:spPr>
            <a:xfrm>
              <a:off x="2264478" y="5192433"/>
              <a:ext cx="21995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Detect Child’s pose</a:t>
              </a:r>
              <a:endParaRPr kumimoji="1" lang="ko-Kore-KR" altLang="en-US" sz="2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566458-DD07-7A09-7445-13B7E623F0DE}"/>
                </a:ext>
              </a:extLst>
            </p:cNvPr>
            <p:cNvSpPr txBox="1"/>
            <p:nvPr/>
          </p:nvSpPr>
          <p:spPr>
            <a:xfrm>
              <a:off x="2264478" y="5478585"/>
              <a:ext cx="4403834" cy="7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ko-Kore-KR" sz="1600" dirty="0"/>
                <a:t>service detects child`s current pose in three states:</a:t>
              </a:r>
            </a:p>
            <a:p>
              <a:pPr>
                <a:lnSpc>
                  <a:spcPct val="150000"/>
                </a:lnSpc>
              </a:pPr>
              <a:r>
                <a:rPr lang="en" altLang="ko-Kore-KR" sz="1600" dirty="0"/>
                <a:t>laying, sitting, standing</a:t>
              </a:r>
              <a:endParaRPr kumimoji="1" lang="ko-Kore-KR" altLang="en-US" sz="16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4751AFF-4F9E-6B7F-1FA7-2FC1D20CA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3846" y="5166147"/>
              <a:ext cx="866048" cy="86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6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2142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PROGRESS ( Front end )</a:t>
            </a:r>
            <a:endParaRPr kumimoji="1" lang="ko-Kore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7FC33-57CA-BFC9-EDEB-74DCAEE9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465" y="1040245"/>
            <a:ext cx="1981199" cy="4315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9EE0FE-D22E-E29B-A748-79973E23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01" y="1040243"/>
            <a:ext cx="1981200" cy="4315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F89AC-8356-2A6B-5412-AC8BE6964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37" y="1040245"/>
            <a:ext cx="1981200" cy="4330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AD377F-8233-6CBB-7AAE-B8733A9F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159" y="1040243"/>
            <a:ext cx="1981198" cy="4315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139E19-E10E-09DD-E5B9-942FEE9F4612}"/>
              </a:ext>
            </a:extLst>
          </p:cNvPr>
          <p:cNvSpPr txBox="1"/>
          <p:nvPr/>
        </p:nvSpPr>
        <p:spPr>
          <a:xfrm>
            <a:off x="1961428" y="5498182"/>
            <a:ext cx="147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Login with google</a:t>
            </a:r>
            <a:endParaRPr kumimoji="1" lang="ko-Kore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49D8D-856A-C4DA-79B3-FBB9BDDA6142}"/>
              </a:ext>
            </a:extLst>
          </p:cNvPr>
          <p:cNvSpPr txBox="1"/>
          <p:nvPr/>
        </p:nvSpPr>
        <p:spPr>
          <a:xfrm>
            <a:off x="6738727" y="549959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show schedule table from database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66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208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PROGRESS ( Back end )</a:t>
            </a:r>
            <a:endParaRPr kumimoji="1" lang="ko-Kore-KR" altLang="en-US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01DD83-1660-1A25-FF4D-B3D6C1361B40}"/>
              </a:ext>
            </a:extLst>
          </p:cNvPr>
          <p:cNvGrpSpPr/>
          <p:nvPr/>
        </p:nvGrpSpPr>
        <p:grpSpPr>
          <a:xfrm>
            <a:off x="4956652" y="2110609"/>
            <a:ext cx="1824033" cy="1824033"/>
            <a:chOff x="5167745" y="3306617"/>
            <a:chExt cx="1856509" cy="185650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AE7A2C0-8649-A884-1209-7D02D28B6FD6}"/>
                </a:ext>
              </a:extLst>
            </p:cNvPr>
            <p:cNvSpPr/>
            <p:nvPr/>
          </p:nvSpPr>
          <p:spPr>
            <a:xfrm>
              <a:off x="5167745" y="3306617"/>
              <a:ext cx="1856509" cy="1856509"/>
            </a:xfrm>
            <a:prstGeom prst="ellipse">
              <a:avLst/>
            </a:prstGeom>
            <a:noFill/>
            <a:ln w="76200">
              <a:solidFill>
                <a:srgbClr val="9CF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825C5E-ECF3-B578-B6A4-B7336E0C63FD}"/>
                </a:ext>
              </a:extLst>
            </p:cNvPr>
            <p:cNvSpPr txBox="1"/>
            <p:nvPr/>
          </p:nvSpPr>
          <p:spPr>
            <a:xfrm>
              <a:off x="5693484" y="3973261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spc="300" dirty="0"/>
                <a:t>API</a:t>
              </a:r>
              <a:endParaRPr kumimoji="1" lang="ko-Kore-KR" altLang="en-US" sz="2800" b="1" spc="3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D8BD46-CE1B-D85B-BDDF-9D7D5DA85DFF}"/>
              </a:ext>
            </a:extLst>
          </p:cNvPr>
          <p:cNvGrpSpPr/>
          <p:nvPr/>
        </p:nvGrpSpPr>
        <p:grpSpPr>
          <a:xfrm>
            <a:off x="8812549" y="674175"/>
            <a:ext cx="1824033" cy="1824033"/>
            <a:chOff x="5167745" y="3306617"/>
            <a:chExt cx="1856509" cy="185650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59A8B7-92F3-7886-3A26-27B312AB2F3A}"/>
                </a:ext>
              </a:extLst>
            </p:cNvPr>
            <p:cNvSpPr/>
            <p:nvPr/>
          </p:nvSpPr>
          <p:spPr>
            <a:xfrm>
              <a:off x="5167745" y="3306617"/>
              <a:ext cx="1856509" cy="1856509"/>
            </a:xfrm>
            <a:prstGeom prst="ellipse">
              <a:avLst/>
            </a:prstGeom>
            <a:noFill/>
            <a:ln w="76200">
              <a:solidFill>
                <a:srgbClr val="9CF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F69BD9-9922-C295-B342-08193585F6E9}"/>
                </a:ext>
              </a:extLst>
            </p:cNvPr>
            <p:cNvSpPr txBox="1"/>
            <p:nvPr/>
          </p:nvSpPr>
          <p:spPr>
            <a:xfrm>
              <a:off x="5560629" y="3757817"/>
              <a:ext cx="10707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b="1" dirty="0"/>
                <a:t>Naver</a:t>
              </a:r>
            </a:p>
            <a:p>
              <a:pPr algn="ctr"/>
              <a:r>
                <a:rPr kumimoji="1" lang="en-US" altLang="ko-Kore-KR" sz="2800" b="1" dirty="0"/>
                <a:t>API</a:t>
              </a:r>
              <a:endParaRPr kumimoji="1" lang="ko-Kore-KR" altLang="en-US" sz="2800" b="1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FBF59F-923E-7B42-3B13-D38FAAA092C9}"/>
              </a:ext>
            </a:extLst>
          </p:cNvPr>
          <p:cNvGrpSpPr/>
          <p:nvPr/>
        </p:nvGrpSpPr>
        <p:grpSpPr>
          <a:xfrm>
            <a:off x="8812548" y="4763677"/>
            <a:ext cx="1824033" cy="1824033"/>
            <a:chOff x="5167745" y="3306617"/>
            <a:chExt cx="1856509" cy="185650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598BAD6-4192-5437-BDC7-73A11A7DC5C6}"/>
                </a:ext>
              </a:extLst>
            </p:cNvPr>
            <p:cNvSpPr/>
            <p:nvPr/>
          </p:nvSpPr>
          <p:spPr>
            <a:xfrm>
              <a:off x="5167745" y="3306617"/>
              <a:ext cx="1856509" cy="1856509"/>
            </a:xfrm>
            <a:prstGeom prst="ellipse">
              <a:avLst/>
            </a:prstGeom>
            <a:noFill/>
            <a:ln w="76200">
              <a:solidFill>
                <a:srgbClr val="9CF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52BBC2-B3B1-4B2C-4421-7264F252C9BD}"/>
                </a:ext>
              </a:extLst>
            </p:cNvPr>
            <p:cNvSpPr txBox="1"/>
            <p:nvPr/>
          </p:nvSpPr>
          <p:spPr>
            <a:xfrm>
              <a:off x="5493269" y="3989787"/>
              <a:ext cx="12054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b="1" dirty="0"/>
                <a:t>AI algo</a:t>
              </a:r>
              <a:endParaRPr kumimoji="1" lang="ko-Kore-KR" altLang="en-US" sz="28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10A59B-7D8D-660B-7857-811FBB9575F1}"/>
              </a:ext>
            </a:extLst>
          </p:cNvPr>
          <p:cNvGrpSpPr/>
          <p:nvPr/>
        </p:nvGrpSpPr>
        <p:grpSpPr>
          <a:xfrm>
            <a:off x="4956652" y="4763677"/>
            <a:ext cx="1824033" cy="1824033"/>
            <a:chOff x="5167745" y="3306617"/>
            <a:chExt cx="1856509" cy="1856509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2311223-43E2-3200-FBB9-4500C44AE79E}"/>
                </a:ext>
              </a:extLst>
            </p:cNvPr>
            <p:cNvSpPr/>
            <p:nvPr/>
          </p:nvSpPr>
          <p:spPr>
            <a:xfrm>
              <a:off x="5167745" y="3306617"/>
              <a:ext cx="1856509" cy="1856509"/>
            </a:xfrm>
            <a:prstGeom prst="ellipse">
              <a:avLst/>
            </a:prstGeom>
            <a:noFill/>
            <a:ln w="76200">
              <a:solidFill>
                <a:srgbClr val="9CF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CE20F6-3043-80D2-85B9-0FE92C8948EA}"/>
                </a:ext>
              </a:extLst>
            </p:cNvPr>
            <p:cNvSpPr txBox="1"/>
            <p:nvPr/>
          </p:nvSpPr>
          <p:spPr>
            <a:xfrm>
              <a:off x="5471693" y="3741292"/>
              <a:ext cx="12486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b="1" dirty="0"/>
                <a:t>Station</a:t>
              </a:r>
            </a:p>
            <a:p>
              <a:pPr algn="ctr"/>
              <a:r>
                <a:rPr kumimoji="1" lang="en-US" altLang="ko-Kore-KR" sz="2800" b="1" dirty="0"/>
                <a:t>Server</a:t>
              </a:r>
              <a:endParaRPr kumimoji="1" lang="ko-Kore-KR" altLang="en-US" sz="28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68233A0-73A2-CBDA-DE4B-010F01387C19}"/>
              </a:ext>
            </a:extLst>
          </p:cNvPr>
          <p:cNvGrpSpPr/>
          <p:nvPr/>
        </p:nvGrpSpPr>
        <p:grpSpPr>
          <a:xfrm>
            <a:off x="508000" y="3731491"/>
            <a:ext cx="2983346" cy="1302128"/>
            <a:chOff x="951345" y="3528291"/>
            <a:chExt cx="2983346" cy="13021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B74C5D-35E7-0EBF-6230-E9D99F1D498E}"/>
                </a:ext>
              </a:extLst>
            </p:cNvPr>
            <p:cNvSpPr/>
            <p:nvPr/>
          </p:nvSpPr>
          <p:spPr>
            <a:xfrm>
              <a:off x="951345" y="3528291"/>
              <a:ext cx="2983346" cy="1302128"/>
            </a:xfrm>
            <a:prstGeom prst="rect">
              <a:avLst/>
            </a:prstGeom>
            <a:noFill/>
            <a:ln w="76200">
              <a:solidFill>
                <a:srgbClr val="9CF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DE41AC-E6AA-832F-D77A-2E5109937FB2}"/>
                </a:ext>
              </a:extLst>
            </p:cNvPr>
            <p:cNvSpPr txBox="1"/>
            <p:nvPr/>
          </p:nvSpPr>
          <p:spPr>
            <a:xfrm>
              <a:off x="1512418" y="3702301"/>
              <a:ext cx="185647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b="1" dirty="0"/>
                <a:t>Web client </a:t>
              </a:r>
            </a:p>
            <a:p>
              <a:pPr algn="ctr"/>
              <a:r>
                <a:rPr kumimoji="1" lang="en-US" altLang="ko-Kore-KR" sz="2800" b="1" dirty="0"/>
                <a:t>for test</a:t>
              </a:r>
              <a:endParaRPr kumimoji="1" lang="ko-Kore-KR" altLang="en-US" sz="28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FF20A5E-B507-7DCE-AEBF-2DD604AA264E}"/>
              </a:ext>
            </a:extLst>
          </p:cNvPr>
          <p:cNvGrpSpPr/>
          <p:nvPr/>
        </p:nvGrpSpPr>
        <p:grpSpPr>
          <a:xfrm>
            <a:off x="1790845" y="936356"/>
            <a:ext cx="1299616" cy="1302128"/>
            <a:chOff x="951345" y="3528291"/>
            <a:chExt cx="2983346" cy="130212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40B83FC-CF4B-515E-1DE7-53C3FC8BA8BF}"/>
                </a:ext>
              </a:extLst>
            </p:cNvPr>
            <p:cNvSpPr/>
            <p:nvPr/>
          </p:nvSpPr>
          <p:spPr>
            <a:xfrm>
              <a:off x="951345" y="3528291"/>
              <a:ext cx="2983346" cy="1302128"/>
            </a:xfrm>
            <a:prstGeom prst="rect">
              <a:avLst/>
            </a:prstGeom>
            <a:noFill/>
            <a:ln w="76200">
              <a:solidFill>
                <a:srgbClr val="9CF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BB8460-8108-B442-4254-91AB0BC46770}"/>
                </a:ext>
              </a:extLst>
            </p:cNvPr>
            <p:cNvSpPr txBox="1"/>
            <p:nvPr/>
          </p:nvSpPr>
          <p:spPr>
            <a:xfrm>
              <a:off x="2049320" y="3916517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b="1" dirty="0"/>
                <a:t>App</a:t>
              </a:r>
              <a:endParaRPr kumimoji="1" lang="ko-Kore-KR" altLang="en-US" sz="2800" b="1" dirty="0"/>
            </a:p>
          </p:txBody>
        </p:sp>
      </p:grpSp>
      <p:sp>
        <p:nvSpPr>
          <p:cNvPr id="30" name="왼쪽/오른쪽 화살표[L] 29">
            <a:extLst>
              <a:ext uri="{FF2B5EF4-FFF2-40B4-BE49-F238E27FC236}">
                <a16:creationId xmlns:a16="http://schemas.microsoft.com/office/drawing/2014/main" id="{1B0B8A06-1A86-2BD4-811A-D78DA3EDDBE8}"/>
              </a:ext>
            </a:extLst>
          </p:cNvPr>
          <p:cNvSpPr/>
          <p:nvPr/>
        </p:nvSpPr>
        <p:spPr>
          <a:xfrm rot="1158597">
            <a:off x="3111539" y="2504982"/>
            <a:ext cx="1824034" cy="183585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A40167AA-BCEF-672E-D506-E2D651AE2A9A}"/>
              </a:ext>
            </a:extLst>
          </p:cNvPr>
          <p:cNvSpPr/>
          <p:nvPr/>
        </p:nvSpPr>
        <p:spPr>
          <a:xfrm rot="2144669">
            <a:off x="3454645" y="4899523"/>
            <a:ext cx="1648702" cy="197682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1FA142FA-C864-2E01-EBAB-C89C9ED88DF2}"/>
              </a:ext>
            </a:extLst>
          </p:cNvPr>
          <p:cNvSpPr/>
          <p:nvPr/>
        </p:nvSpPr>
        <p:spPr>
          <a:xfrm>
            <a:off x="6887965" y="5347106"/>
            <a:ext cx="1824159" cy="1755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0E9822FF-0DA2-D76F-A0F3-D184D84F100A}"/>
              </a:ext>
            </a:extLst>
          </p:cNvPr>
          <p:cNvSpPr/>
          <p:nvPr/>
        </p:nvSpPr>
        <p:spPr>
          <a:xfrm rot="10800000">
            <a:off x="6887965" y="5721880"/>
            <a:ext cx="1824159" cy="1755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5AB0DEC8-806C-9284-C547-230C4668E5BA}"/>
              </a:ext>
            </a:extLst>
          </p:cNvPr>
          <p:cNvSpPr/>
          <p:nvPr/>
        </p:nvSpPr>
        <p:spPr>
          <a:xfrm rot="7526591">
            <a:off x="5806180" y="3334413"/>
            <a:ext cx="3740046" cy="1755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9E9E1653-EF18-B0BB-E5D2-49B890B2C04D}"/>
              </a:ext>
            </a:extLst>
          </p:cNvPr>
          <p:cNvSpPr/>
          <p:nvPr/>
        </p:nvSpPr>
        <p:spPr>
          <a:xfrm rot="8328883">
            <a:off x="6176242" y="3707888"/>
            <a:ext cx="3740046" cy="1755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CD2A63FF-407F-6417-9BEB-E1687A0860A9}"/>
              </a:ext>
            </a:extLst>
          </p:cNvPr>
          <p:cNvSpPr/>
          <p:nvPr/>
        </p:nvSpPr>
        <p:spPr>
          <a:xfrm rot="8794961">
            <a:off x="3489005" y="3859330"/>
            <a:ext cx="1616618" cy="1794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713B33A-38BB-86B0-9932-7B274C2DAD2A}"/>
              </a:ext>
            </a:extLst>
          </p:cNvPr>
          <p:cNvSpPr/>
          <p:nvPr/>
        </p:nvSpPr>
        <p:spPr>
          <a:xfrm rot="20429977">
            <a:off x="6629236" y="2024685"/>
            <a:ext cx="2131903" cy="1718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289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1501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PROGRESS ( AI )</a:t>
            </a:r>
            <a:endParaRPr kumimoji="1" lang="ko-Kore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368555-D34F-7742-AB2A-37BBBF73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16" y="735961"/>
            <a:ext cx="4658465" cy="2720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836F7A-31B4-1921-F520-8221FD2BC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51" y="1205365"/>
            <a:ext cx="4658465" cy="27207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CAA5D3-65D2-AD0B-8E75-90E650DEC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73" y="3456711"/>
            <a:ext cx="4819470" cy="28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2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60744-908A-17EA-A71A-D40BCD39FF1E}"/>
              </a:ext>
            </a:extLst>
          </p:cNvPr>
          <p:cNvSpPr txBox="1"/>
          <p:nvPr/>
        </p:nvSpPr>
        <p:spPr>
          <a:xfrm>
            <a:off x="228600" y="206828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NEXT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PLAN</a:t>
            </a:r>
            <a:endParaRPr kumimoji="1" lang="ko-Kore-KR" altLang="en-US" sz="16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B1B663A-784D-5360-B9E3-554384DFE222}"/>
              </a:ext>
            </a:extLst>
          </p:cNvPr>
          <p:cNvSpPr/>
          <p:nvPr/>
        </p:nvSpPr>
        <p:spPr>
          <a:xfrm flipV="1">
            <a:off x="904463" y="2301900"/>
            <a:ext cx="8608512" cy="596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C49951-7A74-4380-3B36-A1792EE8DE51}"/>
              </a:ext>
            </a:extLst>
          </p:cNvPr>
          <p:cNvGrpSpPr/>
          <p:nvPr/>
        </p:nvGrpSpPr>
        <p:grpSpPr>
          <a:xfrm>
            <a:off x="705678" y="1983848"/>
            <a:ext cx="1033671" cy="894522"/>
            <a:chOff x="1878493" y="2679589"/>
            <a:chExt cx="1033671" cy="8945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5D6105-CFCD-2EC0-EBB3-00B0F0557948}"/>
                </a:ext>
              </a:extLst>
            </p:cNvPr>
            <p:cNvGrpSpPr/>
            <p:nvPr/>
          </p:nvGrpSpPr>
          <p:grpSpPr>
            <a:xfrm>
              <a:off x="1878493" y="2679589"/>
              <a:ext cx="1033671" cy="894522"/>
              <a:chOff x="1560443" y="2057400"/>
              <a:chExt cx="665922" cy="894522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7D1BE0C8-1407-4EF3-DA34-3EC716079D52}"/>
                  </a:ext>
                </a:extLst>
              </p:cNvPr>
              <p:cNvSpPr/>
              <p:nvPr/>
            </p:nvSpPr>
            <p:spPr>
              <a:xfrm>
                <a:off x="1560443" y="2057400"/>
                <a:ext cx="665922" cy="665922"/>
              </a:xfrm>
              <a:prstGeom prst="roundRect">
                <a:avLst/>
              </a:prstGeom>
              <a:solidFill>
                <a:srgbClr val="9CF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삼각형 5">
                <a:extLst>
                  <a:ext uri="{FF2B5EF4-FFF2-40B4-BE49-F238E27FC236}">
                    <a16:creationId xmlns:a16="http://schemas.microsoft.com/office/drawing/2014/main" id="{0543E957-70C0-9916-DA54-81AE56A86C74}"/>
                  </a:ext>
                </a:extLst>
              </p:cNvPr>
              <p:cNvSpPr/>
              <p:nvPr/>
            </p:nvSpPr>
            <p:spPr>
              <a:xfrm rot="10800000">
                <a:off x="1610138" y="2564296"/>
                <a:ext cx="566531" cy="387626"/>
              </a:xfrm>
              <a:prstGeom prst="triangle">
                <a:avLst/>
              </a:prstGeom>
              <a:solidFill>
                <a:srgbClr val="9CF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C2FE36-4DC4-CC40-CA2F-1A0A8BECD853}"/>
                </a:ext>
              </a:extLst>
            </p:cNvPr>
            <p:cNvSpPr txBox="1"/>
            <p:nvPr/>
          </p:nvSpPr>
          <p:spPr>
            <a:xfrm>
              <a:off x="1966363" y="2827884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1"/>
                  </a:solidFill>
                </a:rPr>
                <a:t>1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/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18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AE8182-FBFC-A3D7-F8AB-37E11F13A122}"/>
              </a:ext>
            </a:extLst>
          </p:cNvPr>
          <p:cNvGrpSpPr/>
          <p:nvPr/>
        </p:nvGrpSpPr>
        <p:grpSpPr>
          <a:xfrm>
            <a:off x="4867256" y="1966554"/>
            <a:ext cx="1033671" cy="894522"/>
            <a:chOff x="1878493" y="2679589"/>
            <a:chExt cx="1033671" cy="89452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C677DE-D9CD-8A09-6811-A609DB10197F}"/>
                </a:ext>
              </a:extLst>
            </p:cNvPr>
            <p:cNvGrpSpPr/>
            <p:nvPr/>
          </p:nvGrpSpPr>
          <p:grpSpPr>
            <a:xfrm>
              <a:off x="1878493" y="2679589"/>
              <a:ext cx="1033671" cy="894522"/>
              <a:chOff x="1560443" y="2057400"/>
              <a:chExt cx="665922" cy="894522"/>
            </a:xfrm>
          </p:grpSpPr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0BB4D8A6-82D9-5CFD-AD38-D677A428C304}"/>
                  </a:ext>
                </a:extLst>
              </p:cNvPr>
              <p:cNvSpPr/>
              <p:nvPr/>
            </p:nvSpPr>
            <p:spPr>
              <a:xfrm>
                <a:off x="1560443" y="2057400"/>
                <a:ext cx="665922" cy="665922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966A1097-DE32-18A6-648A-76A705AFBC2A}"/>
                  </a:ext>
                </a:extLst>
              </p:cNvPr>
              <p:cNvSpPr/>
              <p:nvPr/>
            </p:nvSpPr>
            <p:spPr>
              <a:xfrm rot="10800000">
                <a:off x="1610138" y="2564296"/>
                <a:ext cx="566531" cy="387626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FCE129-3D70-9183-716B-4537AE6282D6}"/>
                </a:ext>
              </a:extLst>
            </p:cNvPr>
            <p:cNvSpPr txBox="1"/>
            <p:nvPr/>
          </p:nvSpPr>
          <p:spPr>
            <a:xfrm>
              <a:off x="1966363" y="2827884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1"/>
                  </a:solidFill>
                </a:rPr>
                <a:t>1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/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25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576246-7F28-8414-13E9-1180B43F8F16}"/>
              </a:ext>
            </a:extLst>
          </p:cNvPr>
          <p:cNvGrpSpPr/>
          <p:nvPr/>
        </p:nvGrpSpPr>
        <p:grpSpPr>
          <a:xfrm>
            <a:off x="8941907" y="1969933"/>
            <a:ext cx="1033671" cy="894522"/>
            <a:chOff x="1878493" y="2679589"/>
            <a:chExt cx="1033671" cy="89452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1FF5278-C1B6-16E5-DB49-9CD266F3D855}"/>
                </a:ext>
              </a:extLst>
            </p:cNvPr>
            <p:cNvGrpSpPr/>
            <p:nvPr/>
          </p:nvGrpSpPr>
          <p:grpSpPr>
            <a:xfrm>
              <a:off x="1878493" y="2679589"/>
              <a:ext cx="1033671" cy="894522"/>
              <a:chOff x="1560443" y="2057400"/>
              <a:chExt cx="665922" cy="894522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754CA2FA-E325-D741-E0AB-A1BCD048AF11}"/>
                  </a:ext>
                </a:extLst>
              </p:cNvPr>
              <p:cNvSpPr/>
              <p:nvPr/>
            </p:nvSpPr>
            <p:spPr>
              <a:xfrm>
                <a:off x="1560443" y="2057400"/>
                <a:ext cx="665922" cy="665922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6A8900F0-5C37-8866-E6E7-D06DC625ED8D}"/>
                  </a:ext>
                </a:extLst>
              </p:cNvPr>
              <p:cNvSpPr/>
              <p:nvPr/>
            </p:nvSpPr>
            <p:spPr>
              <a:xfrm rot="10800000">
                <a:off x="1610138" y="2564296"/>
                <a:ext cx="566531" cy="38762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402D1F-4DF1-F4D9-52CD-CE32127060DC}"/>
                </a:ext>
              </a:extLst>
            </p:cNvPr>
            <p:cNvSpPr txBox="1"/>
            <p:nvPr/>
          </p:nvSpPr>
          <p:spPr>
            <a:xfrm>
              <a:off x="1966363" y="2827884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12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/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02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8495CB7-5EE6-0CFF-1E07-D593220CE554}"/>
              </a:ext>
            </a:extLst>
          </p:cNvPr>
          <p:cNvGrpSpPr/>
          <p:nvPr/>
        </p:nvGrpSpPr>
        <p:grpSpPr>
          <a:xfrm>
            <a:off x="2689064" y="3052504"/>
            <a:ext cx="5268430" cy="2443476"/>
            <a:chOff x="2500220" y="4004765"/>
            <a:chExt cx="5268430" cy="244347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FF9595-2107-F097-B5A6-66C70FEB71F1}"/>
                </a:ext>
              </a:extLst>
            </p:cNvPr>
            <p:cNvGrpSpPr/>
            <p:nvPr/>
          </p:nvGrpSpPr>
          <p:grpSpPr>
            <a:xfrm>
              <a:off x="2500220" y="4004765"/>
              <a:ext cx="4920514" cy="677445"/>
              <a:chOff x="2951922" y="874643"/>
              <a:chExt cx="4920514" cy="67744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4B6BA3-256E-C70A-FA43-D3AA8519FBF9}"/>
                  </a:ext>
                </a:extLst>
              </p:cNvPr>
              <p:cNvSpPr txBox="1"/>
              <p:nvPr/>
            </p:nvSpPr>
            <p:spPr>
              <a:xfrm>
                <a:off x="2951922" y="874643"/>
                <a:ext cx="1109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Front end</a:t>
                </a:r>
                <a:endParaRPr kumimoji="1"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3B0E41-9538-D30A-AF20-1BEC8DB97648}"/>
                  </a:ext>
                </a:extLst>
              </p:cNvPr>
              <p:cNvSpPr txBox="1"/>
              <p:nvPr/>
            </p:nvSpPr>
            <p:spPr>
              <a:xfrm>
                <a:off x="2951922" y="1182756"/>
                <a:ext cx="4920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noto"/>
                  </a:rPr>
                  <a:t>Communicate with API server, last logic completed</a:t>
                </a:r>
                <a:endParaRPr kumimoji="1" lang="ko-Kore-KR" altLang="en-US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6B0631-3E6D-4F07-865B-783458A20134}"/>
                </a:ext>
              </a:extLst>
            </p:cNvPr>
            <p:cNvGrpSpPr/>
            <p:nvPr/>
          </p:nvGrpSpPr>
          <p:grpSpPr>
            <a:xfrm>
              <a:off x="2500220" y="4749281"/>
              <a:ext cx="5268430" cy="954444"/>
              <a:chOff x="2951922" y="874643"/>
              <a:chExt cx="5268430" cy="9544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FD5F37-7D79-6B32-8782-168EF1EDDB9A}"/>
                  </a:ext>
                </a:extLst>
              </p:cNvPr>
              <p:cNvSpPr txBox="1"/>
              <p:nvPr/>
            </p:nvSpPr>
            <p:spPr>
              <a:xfrm>
                <a:off x="2951922" y="874643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Back end</a:t>
                </a:r>
                <a:endParaRPr kumimoji="1" lang="ko-Kore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9542C3-D515-577B-17C6-AE6651E1B84D}"/>
                  </a:ext>
                </a:extLst>
              </p:cNvPr>
              <p:cNvSpPr txBox="1"/>
              <p:nvPr/>
            </p:nvSpPr>
            <p:spPr>
              <a:xfrm>
                <a:off x="2951922" y="1182756"/>
                <a:ext cx="52684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noto"/>
                  </a:rPr>
                  <a:t>Completion of the other module, </a:t>
                </a:r>
              </a:p>
              <a:p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noto"/>
                  </a:rPr>
                  <a:t>communication between station server and API server</a:t>
                </a:r>
                <a:endParaRPr kumimoji="1" lang="ko-Kore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07ECCD-A7E1-DF27-92D9-834E464B3D46}"/>
                </a:ext>
              </a:extLst>
            </p:cNvPr>
            <p:cNvGrpSpPr/>
            <p:nvPr/>
          </p:nvGrpSpPr>
          <p:grpSpPr>
            <a:xfrm>
              <a:off x="2500220" y="5770796"/>
              <a:ext cx="2731197" cy="677445"/>
              <a:chOff x="2951922" y="874643"/>
              <a:chExt cx="2731197" cy="67744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2E9D3A-8BCD-7D6E-5798-E4BA53933CD3}"/>
                  </a:ext>
                </a:extLst>
              </p:cNvPr>
              <p:cNvSpPr txBox="1"/>
              <p:nvPr/>
            </p:nvSpPr>
            <p:spPr>
              <a:xfrm>
                <a:off x="2951922" y="874643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AI</a:t>
                </a:r>
                <a:endParaRPr kumimoji="1" lang="ko-Kore-KR" altLang="en-US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0553B4-BBC4-9E2C-2103-AD8BCCABEE94}"/>
                  </a:ext>
                </a:extLst>
              </p:cNvPr>
              <p:cNvSpPr txBox="1"/>
              <p:nvPr/>
            </p:nvSpPr>
            <p:spPr>
              <a:xfrm>
                <a:off x="2951922" y="1182756"/>
                <a:ext cx="2731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noto"/>
                  </a:rPr>
                  <a:t>Complete FACE DETECTION</a:t>
                </a:r>
                <a:endParaRPr kumimoji="1" lang="ko-Kore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602C58-0276-E42B-FB1B-6865F6D87452}"/>
              </a:ext>
            </a:extLst>
          </p:cNvPr>
          <p:cNvGrpSpPr/>
          <p:nvPr/>
        </p:nvGrpSpPr>
        <p:grpSpPr>
          <a:xfrm>
            <a:off x="8485907" y="3052504"/>
            <a:ext cx="3161315" cy="3075885"/>
            <a:chOff x="8297063" y="3956964"/>
            <a:chExt cx="3161315" cy="307588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31908-B1FC-B2A0-7143-09BABACC1A0E}"/>
                </a:ext>
              </a:extLst>
            </p:cNvPr>
            <p:cNvGrpSpPr/>
            <p:nvPr/>
          </p:nvGrpSpPr>
          <p:grpSpPr>
            <a:xfrm>
              <a:off x="8297063" y="3956964"/>
              <a:ext cx="3161315" cy="677445"/>
              <a:chOff x="2951922" y="874643"/>
              <a:chExt cx="3161315" cy="67744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888CDB-1490-E543-9659-685A0FCB9E08}"/>
                  </a:ext>
                </a:extLst>
              </p:cNvPr>
              <p:cNvSpPr txBox="1"/>
              <p:nvPr/>
            </p:nvSpPr>
            <p:spPr>
              <a:xfrm>
                <a:off x="2951922" y="874643"/>
                <a:ext cx="10502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Back end</a:t>
                </a:r>
                <a:endParaRPr kumimoji="1" lang="ko-Kore-KR" altLang="en-US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C20A75-0DA5-E5EB-27DD-0CA89324F954}"/>
                  </a:ext>
                </a:extLst>
              </p:cNvPr>
              <p:cNvSpPr txBox="1"/>
              <p:nvPr/>
            </p:nvSpPr>
            <p:spPr>
              <a:xfrm>
                <a:off x="2951922" y="1182756"/>
                <a:ext cx="31613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noto"/>
                  </a:rPr>
                  <a:t>Development of AI Speaker SDK</a:t>
                </a:r>
                <a:endParaRPr kumimoji="1" lang="ko-Kore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7F7F3F-C2E6-1B67-A83A-FCF7C72E1D2C}"/>
                </a:ext>
              </a:extLst>
            </p:cNvPr>
            <p:cNvGrpSpPr/>
            <p:nvPr/>
          </p:nvGrpSpPr>
          <p:grpSpPr>
            <a:xfrm>
              <a:off x="8297063" y="4740685"/>
              <a:ext cx="2513637" cy="954444"/>
              <a:chOff x="2951922" y="874643"/>
              <a:chExt cx="2513637" cy="95444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92410D-57C4-5050-E940-0603B77EB280}"/>
                  </a:ext>
                </a:extLst>
              </p:cNvPr>
              <p:cNvSpPr txBox="1"/>
              <p:nvPr/>
            </p:nvSpPr>
            <p:spPr>
              <a:xfrm>
                <a:off x="2951922" y="874643"/>
                <a:ext cx="11780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Document</a:t>
                </a:r>
                <a:endParaRPr kumimoji="1" lang="ko-Kore-KR" altLang="en-US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7720F76-C731-825C-CB52-056AB3096232}"/>
                  </a:ext>
                </a:extLst>
              </p:cNvPr>
              <p:cNvSpPr txBox="1"/>
              <p:nvPr/>
            </p:nvSpPr>
            <p:spPr>
              <a:xfrm>
                <a:off x="2951922" y="1182756"/>
                <a:ext cx="251363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create document in latex</a:t>
                </a:r>
              </a:p>
              <a:p>
                <a:r>
                  <a:rPr kumimoji="1" lang="en-US" altLang="ko-Kore-KR" dirty="0"/>
                  <a:t>Blog update</a:t>
                </a:r>
                <a:endParaRPr kumimoji="1" lang="ko-Kore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5EB0EA-E53B-8CFD-AFFE-66C3A21B6314}"/>
                </a:ext>
              </a:extLst>
            </p:cNvPr>
            <p:cNvGrpSpPr/>
            <p:nvPr/>
          </p:nvGrpSpPr>
          <p:grpSpPr>
            <a:xfrm>
              <a:off x="8297063" y="5801406"/>
              <a:ext cx="2979342" cy="1231443"/>
              <a:chOff x="2951922" y="874643"/>
              <a:chExt cx="2979342" cy="123144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5E54DA-4E6C-CF09-CAA2-85717438FDCE}"/>
                  </a:ext>
                </a:extLst>
              </p:cNvPr>
              <p:cNvSpPr txBox="1"/>
              <p:nvPr/>
            </p:nvSpPr>
            <p:spPr>
              <a:xfrm>
                <a:off x="2951922" y="874643"/>
                <a:ext cx="14035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Presentation</a:t>
                </a:r>
                <a:endParaRPr kumimoji="1" lang="ko-Kore-KR" altLang="en-US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52B043-CD92-F328-75F2-E20E161F4CB1}"/>
                  </a:ext>
                </a:extLst>
              </p:cNvPr>
              <p:cNvSpPr txBox="1"/>
              <p:nvPr/>
            </p:nvSpPr>
            <p:spPr>
              <a:xfrm>
                <a:off x="2951922" y="1182756"/>
                <a:ext cx="297934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noto"/>
                  </a:rPr>
                  <a:t>Directionalizing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noto"/>
                  </a:rPr>
                  <a:t> for Demo Day</a:t>
                </a:r>
              </a:p>
              <a:p>
                <a:br>
                  <a:rPr lang="en" altLang="ko-Kore-KR" dirty="0"/>
                </a:br>
                <a:endParaRPr kumimoji="1" lang="ko-Kore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678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329</Words>
  <Application>Microsoft Macintosh PowerPoint</Application>
  <PresentationFormat>와이드스크린</PresentationFormat>
  <Paragraphs>78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noto</vt:lpstr>
      <vt:lpstr>Arial</vt:lpstr>
      <vt:lpstr>NimbusRomNo9L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6</cp:revision>
  <dcterms:created xsi:type="dcterms:W3CDTF">2022-11-17T06:23:26Z</dcterms:created>
  <dcterms:modified xsi:type="dcterms:W3CDTF">2022-11-17T16:50:21Z</dcterms:modified>
</cp:coreProperties>
</file>